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7.png" ContentType="image/png"/>
  <Override PartName="/ppt/media/image26.jpeg" ContentType="image/jpeg"/>
  <Override PartName="/ppt/media/image24.png" ContentType="image/png"/>
  <Override PartName="/ppt/media/image23.jpeg" ContentType="image/jpeg"/>
  <Override PartName="/ppt/media/image12.png" ContentType="image/png"/>
  <Override PartName="/ppt/media/image20.png" ContentType="image/png"/>
  <Override PartName="/ppt/media/image18.png" ContentType="image/png"/>
  <Override PartName="/ppt/media/image7.jpeg" ContentType="image/jpeg"/>
  <Override PartName="/ppt/media/image28.png" ContentType="image/png"/>
  <Override PartName="/ppt/media/image29.jpeg" ContentType="image/jpeg"/>
  <Override PartName="/ppt/media/image30.png" ContentType="image/png"/>
  <Override PartName="/ppt/media/image5.png" ContentType="image/png"/>
  <Override PartName="/ppt/media/image11.png" ContentType="image/png"/>
  <Override PartName="/ppt/media/image9.png" ContentType="image/png"/>
  <Override PartName="/ppt/media/image34.png" ContentType="image/png"/>
  <Override PartName="/ppt/media/image8.png" ContentType="image/png"/>
  <Override PartName="/ppt/media/image13.png" ContentType="image/png"/>
  <Override PartName="/ppt/media/image31.png" ContentType="image/png"/>
  <Override PartName="/ppt/media/image6.png" ContentType="image/png"/>
  <Override PartName="/ppt/media/image4.jpeg" ContentType="image/jpeg"/>
  <Override PartName="/ppt/media/image2.png" ContentType="image/png"/>
  <Override PartName="/ppt/media/image19.jpeg" ContentType="image/jpeg"/>
  <Override PartName="/ppt/media/image25.png" ContentType="image/png"/>
  <Override PartName="/ppt/media/image33.png" ContentType="image/png"/>
  <Override PartName="/ppt/media/image3.png" ContentType="image/png"/>
  <Override PartName="/ppt/media/image1.jpeg" ContentType="image/jpeg"/>
  <Override PartName="/ppt/media/image10.jpeg" ContentType="image/jpeg"/>
  <Override PartName="/ppt/media/image14.png" ContentType="image/png"/>
  <Override PartName="/ppt/media/image15.jpeg" ContentType="image/jpeg"/>
  <Override PartName="/ppt/media/image16.png" ContentType="image/png"/>
  <Override PartName="/ppt/media/image32.jpeg" ContentType="image/jpeg"/>
  <Override PartName="/ppt/media/image17.png" ContentType="image/png"/>
  <Override PartName="/ppt/media/image21.png" ContentType="image/png"/>
  <Override PartName="/ppt/media/image22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editar o formato do texto </a:t>
            </a:r>
            <a:r>
              <a:rPr b="0" lang="pt-BR" sz="4400" spc="-1" strike="noStrike">
                <a:latin typeface="Arial"/>
              </a:rPr>
              <a:t>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"/>
          <p:cNvSpPr/>
          <p:nvPr/>
        </p:nvSpPr>
        <p:spPr>
          <a:xfrm>
            <a:off x="0" y="180000"/>
            <a:ext cx="10077120" cy="521712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" name=""/>
          <p:cNvSpPr/>
          <p:nvPr/>
        </p:nvSpPr>
        <p:spPr>
          <a:xfrm>
            <a:off x="1960920" y="221760"/>
            <a:ext cx="6676200" cy="102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2 - Turma 3 - Grupo 1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Processos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0" name=""/>
          <p:cNvSpPr/>
          <p:nvPr/>
        </p:nvSpPr>
        <p:spPr>
          <a:xfrm>
            <a:off x="264240" y="1490040"/>
            <a:ext cx="9632880" cy="38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Integrantes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Andrey Bibiano Jardim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Bárbara Gabriela Evangelista Paixão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Sara Cristina Gilberto Pereira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Leonardo dos Santos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Leonardo Ferreira dos Santos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Thiago Muniz Severino dos Santos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Orientador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Prof. Dr. José Wilson da Costa</a:t>
            </a:r>
            <a:endParaRPr b="0" lang="pt-BR" sz="2200" spc="-1" strike="noStrike">
              <a:latin typeface="Arial"/>
            </a:endParaRPr>
          </a:p>
        </p:txBody>
      </p:sp>
      <p:pic>
        <p:nvPicPr>
          <p:cNvPr id="41" name="" descr=""/>
          <p:cNvPicPr/>
          <p:nvPr/>
        </p:nvPicPr>
        <p:blipFill>
          <a:blip r:embed="rId2"/>
          <a:stretch/>
        </p:blipFill>
        <p:spPr>
          <a:xfrm>
            <a:off x="9180000" y="4643640"/>
            <a:ext cx="864000" cy="746280"/>
          </a:xfrm>
          <a:prstGeom prst="rect">
            <a:avLst/>
          </a:prstGeom>
          <a:ln w="0">
            <a:noFill/>
          </a:ln>
        </p:spPr>
      </p:pic>
      <p:pic>
        <p:nvPicPr>
          <p:cNvPr id="42" name="" descr=""/>
          <p:cNvPicPr/>
          <p:nvPr/>
        </p:nvPicPr>
        <p:blipFill>
          <a:blip r:embed="rId3"/>
          <a:stretch/>
        </p:blipFill>
        <p:spPr>
          <a:xfrm>
            <a:off x="360000" y="221760"/>
            <a:ext cx="1600200" cy="1104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"/>
          <p:cNvSpPr/>
          <p:nvPr/>
        </p:nvSpPr>
        <p:spPr>
          <a:xfrm>
            <a:off x="0" y="180000"/>
            <a:ext cx="10077120" cy="521712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"/>
          <p:cNvSpPr/>
          <p:nvPr/>
        </p:nvSpPr>
        <p:spPr>
          <a:xfrm>
            <a:off x="1960920" y="221760"/>
            <a:ext cx="6676200" cy="102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3" name=""/>
          <p:cNvSpPr/>
          <p:nvPr/>
        </p:nvSpPr>
        <p:spPr>
          <a:xfrm>
            <a:off x="264240" y="1490040"/>
            <a:ext cx="9632880" cy="264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Agradecimentos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À PUC MINAS pelo excelente conteúdo didático.</a:t>
            </a:r>
            <a:br/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À documentação da Microsoft bem elaborada para a comunidade;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Ao nosso orientador Prof. Dr. José Wilson da Costa</a:t>
            </a:r>
            <a:br/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Ao nosso próprio esforço e aprendizado.</a:t>
            </a:r>
            <a:br/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2"/>
          <a:stretch/>
        </p:blipFill>
        <p:spPr>
          <a:xfrm>
            <a:off x="9430560" y="4860000"/>
            <a:ext cx="613800" cy="529920"/>
          </a:xfrm>
          <a:prstGeom prst="rect">
            <a:avLst/>
          </a:prstGeom>
          <a:ln w="0">
            <a:noFill/>
          </a:ln>
        </p:spPr>
      </p:pic>
      <p:sp>
        <p:nvSpPr>
          <p:cNvPr id="95" name=""/>
          <p:cNvSpPr/>
          <p:nvPr/>
        </p:nvSpPr>
        <p:spPr>
          <a:xfrm>
            <a:off x="1440000" y="4236480"/>
            <a:ext cx="7017120" cy="33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800" spc="-1" strike="noStrike">
                <a:solidFill>
                  <a:srgbClr val="000000"/>
                </a:solidFill>
                <a:latin typeface="Source Code Pro"/>
                <a:ea typeface="DejaVu Sans"/>
              </a:rPr>
              <a:t>    </a:t>
            </a:r>
            <a:r>
              <a:rPr b="0" lang="pt-BR" sz="800" spc="-1" strike="noStrike">
                <a:solidFill>
                  <a:srgbClr val="000000"/>
                </a:solidFill>
                <a:latin typeface="Source Code Pro"/>
                <a:ea typeface="DejaVu Sans"/>
              </a:rPr>
              <a:t>Andrey Jardim     Bárbara Gabriela    Leonardo Santos    Leonardo Ferreira   Sara Pereira      Thiago Muniz</a:t>
            </a:r>
            <a:endParaRPr b="0" lang="pt-BR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800" spc="-1" strike="noStrike">
              <a:latin typeface="Arial"/>
            </a:endParaRPr>
          </a:p>
        </p:txBody>
      </p:sp>
      <p:sp>
        <p:nvSpPr>
          <p:cNvPr id="96" name=""/>
          <p:cNvSpPr/>
          <p:nvPr/>
        </p:nvSpPr>
        <p:spPr>
          <a:xfrm>
            <a:off x="1440000" y="4659480"/>
            <a:ext cx="7018560" cy="37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  <a:ea typeface="DejaVu Sans"/>
              </a:rPr>
              <a:t>O NOSSO MUITO OBRIGADO A TODOS VOCÊS !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3"/>
          <a:stretch/>
        </p:blipFill>
        <p:spPr>
          <a:xfrm>
            <a:off x="1620000" y="3162960"/>
            <a:ext cx="6787440" cy="1072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"/>
          <p:cNvSpPr/>
          <p:nvPr/>
        </p:nvSpPr>
        <p:spPr>
          <a:xfrm>
            <a:off x="0" y="180000"/>
            <a:ext cx="10077120" cy="521712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"/>
          <p:cNvSpPr/>
          <p:nvPr/>
        </p:nvSpPr>
        <p:spPr>
          <a:xfrm>
            <a:off x="1960920" y="221760"/>
            <a:ext cx="6676200" cy="102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2 - Turma 3 - Grupo 1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Processos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5" name=""/>
          <p:cNvSpPr/>
          <p:nvPr/>
        </p:nvSpPr>
        <p:spPr>
          <a:xfrm>
            <a:off x="264240" y="1490040"/>
            <a:ext cx="9632880" cy="313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Problemas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br/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Dificuldades no gerenciamento do fluxo interno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Demora no atendimento ao público.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Perda de documentos físicos.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Problemas de comunicação entre setores.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Riscos de acesso a processos confidenciais.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Impacto na reputação da prefeitura.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  <p:pic>
        <p:nvPicPr>
          <p:cNvPr id="46" name="" descr=""/>
          <p:cNvPicPr/>
          <p:nvPr/>
        </p:nvPicPr>
        <p:blipFill>
          <a:blip r:embed="rId2"/>
          <a:stretch/>
        </p:blipFill>
        <p:spPr>
          <a:xfrm>
            <a:off x="9430200" y="4860000"/>
            <a:ext cx="613800" cy="529920"/>
          </a:xfrm>
          <a:prstGeom prst="rect">
            <a:avLst/>
          </a:prstGeom>
          <a:ln w="0">
            <a:noFill/>
          </a:ln>
        </p:spPr>
      </p:pic>
      <p:pic>
        <p:nvPicPr>
          <p:cNvPr id="47" name="" descr=""/>
          <p:cNvPicPr/>
          <p:nvPr/>
        </p:nvPicPr>
        <p:blipFill>
          <a:blip r:embed="rId3"/>
          <a:stretch/>
        </p:blipFill>
        <p:spPr>
          <a:xfrm>
            <a:off x="360360" y="222120"/>
            <a:ext cx="1600200" cy="1104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"/>
          <p:cNvSpPr/>
          <p:nvPr/>
        </p:nvSpPr>
        <p:spPr>
          <a:xfrm>
            <a:off x="0" y="180000"/>
            <a:ext cx="10077120" cy="521712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"/>
          <p:cNvSpPr/>
          <p:nvPr/>
        </p:nvSpPr>
        <p:spPr>
          <a:xfrm>
            <a:off x="1960920" y="221760"/>
            <a:ext cx="6676200" cy="102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2 - Turma 3 - Grupo 1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Processos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264240" y="1490040"/>
            <a:ext cx="9632880" cy="275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Solução</a:t>
            </a:r>
            <a:br/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Desenvolver um sistema que permita protocolizar os processos devidamente, permitindo realizar todos os cadastros e trâmites de um protocolo de forma sistêmica e organizada.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Customização de fluxos conforme tipo de processo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  <p:pic>
        <p:nvPicPr>
          <p:cNvPr id="51" name="" descr=""/>
          <p:cNvPicPr/>
          <p:nvPr/>
        </p:nvPicPr>
        <p:blipFill>
          <a:blip r:embed="rId2"/>
          <a:stretch/>
        </p:blipFill>
        <p:spPr>
          <a:xfrm>
            <a:off x="9430560" y="4860000"/>
            <a:ext cx="613800" cy="529920"/>
          </a:xfrm>
          <a:prstGeom prst="rect">
            <a:avLst/>
          </a:prstGeom>
          <a:ln w="0">
            <a:noFill/>
          </a:ln>
        </p:spPr>
      </p:pic>
      <p:pic>
        <p:nvPicPr>
          <p:cNvPr id="52" name="" descr=""/>
          <p:cNvPicPr/>
          <p:nvPr/>
        </p:nvPicPr>
        <p:blipFill>
          <a:blip r:embed="rId3"/>
          <a:stretch/>
        </p:blipFill>
        <p:spPr>
          <a:xfrm>
            <a:off x="360360" y="222120"/>
            <a:ext cx="1600200" cy="1104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"/>
          <p:cNvSpPr/>
          <p:nvPr/>
        </p:nvSpPr>
        <p:spPr>
          <a:xfrm>
            <a:off x="0" y="180000"/>
            <a:ext cx="10077120" cy="521712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4" name=""/>
          <p:cNvSpPr/>
          <p:nvPr/>
        </p:nvSpPr>
        <p:spPr>
          <a:xfrm>
            <a:off x="1960920" y="221760"/>
            <a:ext cx="6676200" cy="102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55" name=""/>
          <p:cNvSpPr/>
          <p:nvPr/>
        </p:nvSpPr>
        <p:spPr>
          <a:xfrm>
            <a:off x="-32760" y="1260000"/>
            <a:ext cx="10109880" cy="3597120"/>
          </a:xfrm>
          <a:prstGeom prst="rect">
            <a:avLst/>
          </a:prstGeom>
          <a:solidFill>
            <a:srgbClr val="ffffff">
              <a:alpha val="77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6" name="" descr=""/>
          <p:cNvPicPr/>
          <p:nvPr/>
        </p:nvPicPr>
        <p:blipFill>
          <a:blip r:embed="rId2"/>
          <a:stretch/>
        </p:blipFill>
        <p:spPr>
          <a:xfrm>
            <a:off x="9430560" y="4860000"/>
            <a:ext cx="613800" cy="529920"/>
          </a:xfrm>
          <a:prstGeom prst="rect">
            <a:avLst/>
          </a:prstGeom>
          <a:ln w="0">
            <a:noFill/>
          </a:ln>
        </p:spPr>
      </p:pic>
      <p:sp>
        <p:nvSpPr>
          <p:cNvPr id="57" name=""/>
          <p:cNvSpPr/>
          <p:nvPr/>
        </p:nvSpPr>
        <p:spPr>
          <a:xfrm>
            <a:off x="84240" y="1310040"/>
            <a:ext cx="9632880" cy="264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1500" spc="-1" strike="noStrike">
                <a:solidFill>
                  <a:srgbClr val="000000"/>
                </a:solidFill>
                <a:latin typeface="Noto Sans"/>
                <a:ea typeface="DejaVu Sans"/>
              </a:rPr>
              <a:t>Demonstração de Interface</a:t>
            </a:r>
            <a:br/>
            <a:r>
              <a:rPr b="0" lang="pt-BR" sz="15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endParaRPr b="0" lang="pt-BR" sz="1500" spc="-1" strike="noStrike">
              <a:latin typeface="Arial"/>
            </a:endParaRPr>
          </a:p>
        </p:txBody>
      </p:sp>
      <p:sp>
        <p:nvSpPr>
          <p:cNvPr id="58" name=""/>
          <p:cNvSpPr/>
          <p:nvPr/>
        </p:nvSpPr>
        <p:spPr>
          <a:xfrm>
            <a:off x="8514360" y="127188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9" name="" descr=""/>
          <p:cNvPicPr/>
          <p:nvPr/>
        </p:nvPicPr>
        <p:blipFill>
          <a:blip r:embed="rId3"/>
          <a:stretch/>
        </p:blipFill>
        <p:spPr>
          <a:xfrm>
            <a:off x="180000" y="1800000"/>
            <a:ext cx="4499280" cy="2031120"/>
          </a:xfrm>
          <a:prstGeom prst="rect">
            <a:avLst/>
          </a:prstGeom>
          <a:ln w="0">
            <a:noFill/>
          </a:ln>
        </p:spPr>
      </p:pic>
      <p:pic>
        <p:nvPicPr>
          <p:cNvPr id="60" name="" descr=""/>
          <p:cNvPicPr/>
          <p:nvPr/>
        </p:nvPicPr>
        <p:blipFill>
          <a:blip r:embed="rId4"/>
          <a:stretch/>
        </p:blipFill>
        <p:spPr>
          <a:xfrm>
            <a:off x="4984200" y="1800000"/>
            <a:ext cx="4375080" cy="1979280"/>
          </a:xfrm>
          <a:prstGeom prst="rect">
            <a:avLst/>
          </a:prstGeom>
          <a:ln w="0">
            <a:noFill/>
          </a:ln>
        </p:spPr>
      </p:pic>
      <p:pic>
        <p:nvPicPr>
          <p:cNvPr id="61" name="" descr=""/>
          <p:cNvPicPr/>
          <p:nvPr/>
        </p:nvPicPr>
        <p:blipFill>
          <a:blip r:embed="rId5"/>
          <a:stretch/>
        </p:blipFill>
        <p:spPr>
          <a:xfrm>
            <a:off x="360360" y="222120"/>
            <a:ext cx="1600200" cy="1104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"/>
          <p:cNvSpPr/>
          <p:nvPr/>
        </p:nvSpPr>
        <p:spPr>
          <a:xfrm>
            <a:off x="0" y="180000"/>
            <a:ext cx="10077120" cy="521712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3" name=""/>
          <p:cNvSpPr/>
          <p:nvPr/>
        </p:nvSpPr>
        <p:spPr>
          <a:xfrm>
            <a:off x="1960920" y="221760"/>
            <a:ext cx="6676200" cy="102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64" name=""/>
          <p:cNvSpPr/>
          <p:nvPr/>
        </p:nvSpPr>
        <p:spPr>
          <a:xfrm>
            <a:off x="-32760" y="1260000"/>
            <a:ext cx="10109880" cy="3597120"/>
          </a:xfrm>
          <a:prstGeom prst="rect">
            <a:avLst/>
          </a:prstGeom>
          <a:solidFill>
            <a:srgbClr val="ffffff">
              <a:alpha val="77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5" name="" descr=""/>
          <p:cNvPicPr/>
          <p:nvPr/>
        </p:nvPicPr>
        <p:blipFill>
          <a:blip r:embed="rId2"/>
          <a:stretch/>
        </p:blipFill>
        <p:spPr>
          <a:xfrm>
            <a:off x="9430560" y="4860000"/>
            <a:ext cx="613800" cy="529920"/>
          </a:xfrm>
          <a:prstGeom prst="rect">
            <a:avLst/>
          </a:prstGeom>
          <a:ln w="0">
            <a:noFill/>
          </a:ln>
        </p:spPr>
      </p:pic>
      <p:sp>
        <p:nvSpPr>
          <p:cNvPr id="66" name=""/>
          <p:cNvSpPr/>
          <p:nvPr/>
        </p:nvSpPr>
        <p:spPr>
          <a:xfrm>
            <a:off x="84240" y="1310040"/>
            <a:ext cx="9632880" cy="264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1500" spc="-1" strike="noStrike">
                <a:solidFill>
                  <a:srgbClr val="000000"/>
                </a:solidFill>
                <a:latin typeface="Noto Sans"/>
                <a:ea typeface="DejaVu Sans"/>
              </a:rPr>
              <a:t>Demonstração de Interface</a:t>
            </a:r>
            <a:br/>
            <a:r>
              <a:rPr b="0" lang="pt-BR" sz="15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endParaRPr b="0" lang="pt-BR" sz="1500" spc="-1" strike="noStrike">
              <a:latin typeface="Arial"/>
            </a:endParaRPr>
          </a:p>
        </p:txBody>
      </p:sp>
      <p:pic>
        <p:nvPicPr>
          <p:cNvPr id="67" name="" descr=""/>
          <p:cNvPicPr/>
          <p:nvPr/>
        </p:nvPicPr>
        <p:blipFill>
          <a:blip r:embed="rId3"/>
          <a:stretch/>
        </p:blipFill>
        <p:spPr>
          <a:xfrm>
            <a:off x="180000" y="1800000"/>
            <a:ext cx="9266760" cy="2699280"/>
          </a:xfrm>
          <a:prstGeom prst="rect">
            <a:avLst/>
          </a:prstGeom>
          <a:ln w="0">
            <a:noFill/>
          </a:ln>
        </p:spPr>
      </p:pic>
      <p:pic>
        <p:nvPicPr>
          <p:cNvPr id="68" name="" descr=""/>
          <p:cNvPicPr/>
          <p:nvPr/>
        </p:nvPicPr>
        <p:blipFill>
          <a:blip r:embed="rId4"/>
          <a:stretch/>
        </p:blipFill>
        <p:spPr>
          <a:xfrm>
            <a:off x="360360" y="222120"/>
            <a:ext cx="1600200" cy="1104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"/>
          <p:cNvSpPr/>
          <p:nvPr/>
        </p:nvSpPr>
        <p:spPr>
          <a:xfrm>
            <a:off x="0" y="180000"/>
            <a:ext cx="10077120" cy="521712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0" name=""/>
          <p:cNvSpPr/>
          <p:nvPr/>
        </p:nvSpPr>
        <p:spPr>
          <a:xfrm>
            <a:off x="1960920" y="221760"/>
            <a:ext cx="6676200" cy="102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71" name=""/>
          <p:cNvSpPr/>
          <p:nvPr/>
        </p:nvSpPr>
        <p:spPr>
          <a:xfrm>
            <a:off x="-32760" y="1260000"/>
            <a:ext cx="10109880" cy="3597120"/>
          </a:xfrm>
          <a:prstGeom prst="rect">
            <a:avLst/>
          </a:prstGeom>
          <a:solidFill>
            <a:srgbClr val="ffffff">
              <a:alpha val="77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2" name="" descr=""/>
          <p:cNvPicPr/>
          <p:nvPr/>
        </p:nvPicPr>
        <p:blipFill>
          <a:blip r:embed="rId2"/>
          <a:stretch/>
        </p:blipFill>
        <p:spPr>
          <a:xfrm>
            <a:off x="9430560" y="4860000"/>
            <a:ext cx="613800" cy="529920"/>
          </a:xfrm>
          <a:prstGeom prst="rect">
            <a:avLst/>
          </a:prstGeom>
          <a:ln w="0">
            <a:noFill/>
          </a:ln>
        </p:spPr>
      </p:pic>
      <p:sp>
        <p:nvSpPr>
          <p:cNvPr id="73" name=""/>
          <p:cNvSpPr/>
          <p:nvPr/>
        </p:nvSpPr>
        <p:spPr>
          <a:xfrm>
            <a:off x="84240" y="1310040"/>
            <a:ext cx="9632880" cy="264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1500" spc="-1" strike="noStrike">
                <a:solidFill>
                  <a:srgbClr val="000000"/>
                </a:solidFill>
                <a:latin typeface="Noto Sans"/>
                <a:ea typeface="DejaVu Sans"/>
              </a:rPr>
              <a:t>Demonstração de Interface</a:t>
            </a:r>
            <a:br/>
            <a:r>
              <a:rPr b="0" lang="pt-BR" sz="15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endParaRPr b="0" lang="pt-BR" sz="1500" spc="-1" strike="noStrike">
              <a:latin typeface="Arial"/>
            </a:endParaRPr>
          </a:p>
        </p:txBody>
      </p:sp>
      <p:pic>
        <p:nvPicPr>
          <p:cNvPr id="74" name="" descr=""/>
          <p:cNvPicPr/>
          <p:nvPr/>
        </p:nvPicPr>
        <p:blipFill>
          <a:blip r:embed="rId3"/>
          <a:stretch/>
        </p:blipFill>
        <p:spPr>
          <a:xfrm>
            <a:off x="180000" y="1709640"/>
            <a:ext cx="4679280" cy="2917440"/>
          </a:xfrm>
          <a:prstGeom prst="rect">
            <a:avLst/>
          </a:prstGeom>
          <a:ln w="0">
            <a:noFill/>
          </a:ln>
        </p:spPr>
      </p:pic>
      <p:pic>
        <p:nvPicPr>
          <p:cNvPr id="75" name="" descr=""/>
          <p:cNvPicPr/>
          <p:nvPr/>
        </p:nvPicPr>
        <p:blipFill>
          <a:blip r:embed="rId4"/>
          <a:stretch/>
        </p:blipFill>
        <p:spPr>
          <a:xfrm>
            <a:off x="360360" y="222120"/>
            <a:ext cx="1600200" cy="1104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"/>
          <p:cNvSpPr/>
          <p:nvPr/>
        </p:nvSpPr>
        <p:spPr>
          <a:xfrm>
            <a:off x="0" y="180000"/>
            <a:ext cx="10077120" cy="521712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7" name=""/>
          <p:cNvSpPr/>
          <p:nvPr/>
        </p:nvSpPr>
        <p:spPr>
          <a:xfrm>
            <a:off x="1960920" y="221760"/>
            <a:ext cx="6676200" cy="102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78" name=""/>
          <p:cNvSpPr/>
          <p:nvPr/>
        </p:nvSpPr>
        <p:spPr>
          <a:xfrm>
            <a:off x="264240" y="1490040"/>
            <a:ext cx="9632880" cy="264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Conclusões :: O que foi feito até agora?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br/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Implementação de todos os requisitos do sistema.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Classes para melhoria do MVC padrão do dotnet.</a:t>
            </a:r>
            <a:br/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Speedbutton, buscas inteligente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CRUD em MVC (Create, Read, Update, Delete) de todas as áreas do sistema.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Testes e validações.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Hospedagem na Azure e em servidor Linux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2"/>
          <a:stretch/>
        </p:blipFill>
        <p:spPr>
          <a:xfrm>
            <a:off x="9430560" y="4860000"/>
            <a:ext cx="613800" cy="529920"/>
          </a:xfrm>
          <a:prstGeom prst="rect">
            <a:avLst/>
          </a:prstGeom>
          <a:ln w="0">
            <a:noFill/>
          </a:ln>
        </p:spPr>
      </p:pic>
      <p:pic>
        <p:nvPicPr>
          <p:cNvPr id="80" name="" descr=""/>
          <p:cNvPicPr/>
          <p:nvPr/>
        </p:nvPicPr>
        <p:blipFill>
          <a:blip r:embed="rId3"/>
          <a:stretch/>
        </p:blipFill>
        <p:spPr>
          <a:xfrm>
            <a:off x="360360" y="222120"/>
            <a:ext cx="1600200" cy="1104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"/>
          <p:cNvSpPr/>
          <p:nvPr/>
        </p:nvSpPr>
        <p:spPr>
          <a:xfrm>
            <a:off x="-32760" y="180000"/>
            <a:ext cx="10077120" cy="521712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"/>
          <p:cNvSpPr/>
          <p:nvPr/>
        </p:nvSpPr>
        <p:spPr>
          <a:xfrm>
            <a:off x="1960920" y="221760"/>
            <a:ext cx="6676200" cy="102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264240" y="1490040"/>
            <a:ext cx="9632880" cy="39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Conclusões :: O que falta fazer?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br/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- Criar filtros mais avançados.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- Ex.: Quero filtrar todos processos cadastrados de 01/01/2022 a 31/12/2023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br/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- Relatórios impressos e personalizados.</a:t>
            </a:r>
            <a:br/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- Logotipo da prefeitura, endereço, CNPJ, exportação em PDF.</a:t>
            </a:r>
            <a:br/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- Envio de movimentação via E-mail, SMS, Whatsapp, Telegram, etc…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- Envolve mais configurações no sistema e integrações com APIs.</a:t>
            </a:r>
            <a:br/>
            <a:br/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- Envio e leitura de anexos por parte do interessado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2"/>
          <a:stretch/>
        </p:blipFill>
        <p:spPr>
          <a:xfrm>
            <a:off x="9430560" y="4860000"/>
            <a:ext cx="613800" cy="529920"/>
          </a:xfrm>
          <a:prstGeom prst="rect">
            <a:avLst/>
          </a:prstGeom>
          <a:ln w="0">
            <a:noFill/>
          </a:ln>
        </p:spPr>
      </p:pic>
      <p:pic>
        <p:nvPicPr>
          <p:cNvPr id="85" name="" descr=""/>
          <p:cNvPicPr/>
          <p:nvPr/>
        </p:nvPicPr>
        <p:blipFill>
          <a:blip r:embed="rId3"/>
          <a:stretch/>
        </p:blipFill>
        <p:spPr>
          <a:xfrm>
            <a:off x="360360" y="222120"/>
            <a:ext cx="1600200" cy="1104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"/>
          <p:cNvSpPr/>
          <p:nvPr/>
        </p:nvSpPr>
        <p:spPr>
          <a:xfrm>
            <a:off x="0" y="180000"/>
            <a:ext cx="10077120" cy="521712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"/>
          <p:cNvSpPr/>
          <p:nvPr/>
        </p:nvSpPr>
        <p:spPr>
          <a:xfrm>
            <a:off x="1960920" y="221760"/>
            <a:ext cx="6676200" cy="102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88" name=""/>
          <p:cNvSpPr/>
          <p:nvPr/>
        </p:nvSpPr>
        <p:spPr>
          <a:xfrm>
            <a:off x="264240" y="1490040"/>
            <a:ext cx="9632880" cy="359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Conclusões :: O que aprendemos?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Programação Dotnet e Entity Framework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Soluções da Azure e ambientação do dotnet no linux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Herdado do eixo 1, mais um pouco de </a:t>
            </a:r>
            <a:r>
              <a:rPr b="0" i="1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Web design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Padrão MVC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br/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2"/>
          <a:stretch/>
        </p:blipFill>
        <p:spPr>
          <a:xfrm>
            <a:off x="9430560" y="4860000"/>
            <a:ext cx="613800" cy="529920"/>
          </a:xfrm>
          <a:prstGeom prst="rect">
            <a:avLst/>
          </a:prstGeom>
          <a:ln w="0">
            <a:noFill/>
          </a:ln>
        </p:spPr>
      </p:pic>
      <p:pic>
        <p:nvPicPr>
          <p:cNvPr id="90" name="" descr=""/>
          <p:cNvPicPr/>
          <p:nvPr/>
        </p:nvPicPr>
        <p:blipFill>
          <a:blip r:embed="rId3"/>
          <a:stretch/>
        </p:blipFill>
        <p:spPr>
          <a:xfrm>
            <a:off x="360360" y="222120"/>
            <a:ext cx="1600200" cy="1104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</TotalTime>
  <Application>LibreOffice/7.2.7.2$Linux_X86_64 LibreOffice_project/20$Build-2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2023-06-19T11:07:36Z</dcterms:created>
  <dc:creator/>
  <dc:description/>
  <dc:language>pt-BR</dc:language>
  <cp:lastModifiedBy/>
  <dcterms:modified xsi:type="dcterms:W3CDTF">2023-11-07T15:17:08Z</dcterms:modified>
  <cp:revision>101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